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90"/>
  </p:normalViewPr>
  <p:slideViewPr>
    <p:cSldViewPr>
      <p:cViewPr varScale="1">
        <p:scale>
          <a:sx n="62" d="100"/>
          <a:sy n="62" d="100"/>
        </p:scale>
        <p:origin x="216" y="4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457324"/>
            <a:ext cx="9448800" cy="4334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6638299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25101" y="1866900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FF584D64-D2F8-EA49-ABE2-F9BFEF16B4B4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интерфейс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335687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98362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911244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921207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844804"/>
            <a:ext cx="990599" cy="11239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36432" y="1032022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9384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758333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10010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960317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5446" y="7880937"/>
            <a:ext cx="7060043" cy="2107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руб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lang="ru-RU"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 err="1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r>
              <a:rPr lang="ru-RU" sz="2400" spc="-3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плата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 err="1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 err="1">
                <a:solidFill>
                  <a:srgbClr val="002060"/>
                </a:solidFill>
                <a:latin typeface=""/>
                <a:cs typeface="Microsoft Sans Serif"/>
              </a:rPr>
              <a:t>услугами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 err="1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 err="1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r>
              <a:rPr lang="ru-RU" sz="2400" spc="4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2329" y="9525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93607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6036464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37" name="Заголовок 2">
            <a:extLst>
              <a:ext uri="{FF2B5EF4-FFF2-40B4-BE49-F238E27FC236}">
                <a16:creationId xmlns:a16="http://schemas.microsoft.com/office/drawing/2014/main" id="{9E3F0B5E-23C7-1B4C-AA2F-EFCA4A4E53BE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Анализ перспектив коммерциализации</a:t>
            </a:r>
            <a:endParaRPr lang="ru-RU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947267"/>
            <a:ext cx="6877050" cy="7249832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96200" y="1714500"/>
            <a:ext cx="10134600" cy="7775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Разработан прототип системы формирования программы энергосбережения.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Разработанный прототип системы введен в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эксплуатаци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ю и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фунционирует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на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 протяжении </a:t>
            </a:r>
            <a:r>
              <a:rPr sz="32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х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месяцев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За время эксплуатации в системе зарегистрировано 990 пользователей из 71 региона РФ.</a:t>
            </a:r>
            <a:endParaRPr sz="32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Поданы 2 научных работы:</a:t>
            </a:r>
          </a:p>
          <a:p>
            <a:pPr marL="12700" algn="just"/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	С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татья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РИНЦ.</a:t>
            </a:r>
          </a:p>
          <a:p>
            <a:pPr marL="12700" algn="just">
              <a:lnSpc>
                <a:spcPct val="100000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	Статья </a:t>
            </a:r>
            <a:r>
              <a:rPr lang="en-US" sz="3200" dirty="0">
                <a:solidFill>
                  <a:srgbClr val="002060"/>
                </a:solidFill>
                <a:latin typeface=""/>
                <a:cs typeface="Lucida Sans Unicode"/>
              </a:rPr>
              <a:t>SCOPUS.</a:t>
            </a:r>
            <a:endParaRPr sz="28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265" marR="5080" indent="-457200" algn="just">
              <a:lnSpc>
                <a:spcPct val="114599"/>
              </a:lnSpc>
              <a:buFont typeface="Symbol" panose="05050102010706020507" pitchFamily="18" charset="2"/>
              <a:buChar char=""/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 результатам дипломной работы п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олучено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свидетельство о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регистрации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программ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ы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200" dirty="0" err="1">
                <a:solidFill>
                  <a:srgbClr val="002060"/>
                </a:solidFill>
                <a:latin typeface=""/>
                <a:cs typeface="Lucida Sans Unicode"/>
              </a:rPr>
              <a:t>для</a:t>
            </a:r>
            <a:r>
              <a:rPr sz="3200" dirty="0">
                <a:solidFill>
                  <a:srgbClr val="002060"/>
                </a:solidFill>
                <a:latin typeface=""/>
                <a:cs typeface="Lucida Sans Unicode"/>
              </a:rPr>
              <a:t> ЭВМ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№2021664363</a:t>
            </a:r>
            <a:r>
              <a:rPr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907823E2-A879-CB49-9B67-015780504B7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Результаты выполнения проекта</a:t>
            </a:r>
            <a:endParaRPr lang="ru-RU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4049894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е!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C3EDE-9DE5-3447-A593-834D6A0B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4194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87F0C0E-7A57-314A-9F79-84B2329D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2060"/>
                </a:solidFill>
                <a:latin typeface=""/>
              </a:rPr>
              <a:t>С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истемы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энергоснабжения</a:t>
            </a:r>
          </a:p>
        </p:txBody>
      </p:sp>
      <p:sp>
        <p:nvSpPr>
          <p:cNvPr id="24" name="Заголовок 2">
            <a:extLst>
              <a:ext uri="{FF2B5EF4-FFF2-40B4-BE49-F238E27FC236}">
                <a16:creationId xmlns:a16="http://schemas.microsoft.com/office/drawing/2014/main" id="{BCA79F68-C974-7744-8F04-9F6017A938D0}"/>
              </a:ext>
            </a:extLst>
          </p:cNvPr>
          <p:cNvSpPr txBox="1">
            <a:spLocks/>
          </p:cNvSpPr>
          <p:nvPr/>
        </p:nvSpPr>
        <p:spPr>
          <a:xfrm>
            <a:off x="-228600" y="8350827"/>
            <a:ext cx="5029200" cy="1905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На данный момент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в РФ порядка 400 тысяч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бюджетных организаций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181100"/>
            <a:ext cx="16816705" cy="10116167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spcBef>
                <a:spcPts val="200"/>
              </a:spcBef>
              <a:buNone/>
            </a:pPr>
            <a:r>
              <a:rPr lang="ru-RU" sz="38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800" dirty="0">
                <a:latin typeface=""/>
              </a:rPr>
              <a:t>:</a:t>
            </a:r>
            <a:r>
              <a:rPr lang="en-US" sz="3800" dirty="0">
                <a:latin typeface=""/>
              </a:rPr>
              <a:t> </a:t>
            </a:r>
            <a:r>
              <a:rPr lang="ru-RU" sz="3800" dirty="0">
                <a:solidFill>
                  <a:srgbClr val="002060"/>
                </a:solidFill>
                <a:latin typeface=""/>
              </a:rPr>
              <a:t>повышение	 энергоэффективности бюджетных организаций</a:t>
            </a:r>
            <a:r>
              <a:rPr lang="ru-RU" sz="3800">
                <a:solidFill>
                  <a:srgbClr val="002060"/>
                </a:solidFill>
                <a:latin typeface=""/>
              </a:rPr>
              <a:t>, автоматизация </a:t>
            </a:r>
            <a:r>
              <a:rPr lang="ru-RU" sz="3800" dirty="0">
                <a:solidFill>
                  <a:srgbClr val="002060"/>
                </a:solidFill>
                <a:latin typeface=""/>
              </a:rPr>
              <a:t>бюджетных </a:t>
            </a:r>
            <a:r>
              <a:rPr lang="ru-RU" sz="3800">
                <a:solidFill>
                  <a:srgbClr val="002060"/>
                </a:solidFill>
                <a:latin typeface=""/>
              </a:rPr>
              <a:t>процессов и разработка </a:t>
            </a:r>
            <a:r>
              <a:rPr lang="ru-RU" sz="3800" dirty="0">
                <a:solidFill>
                  <a:srgbClr val="002060"/>
                </a:solidFill>
                <a:latin typeface=""/>
              </a:rPr>
              <a:t>автоматизированной системы  создания и контроля программ  энергосбережения  и  их  паспортов</a:t>
            </a:r>
            <a:r>
              <a:rPr sz="3800" dirty="0">
                <a:solidFill>
                  <a:srgbClr val="002060"/>
                </a:solidFill>
                <a:latin typeface=""/>
              </a:rPr>
              <a:t>.</a:t>
            </a:r>
            <a:endParaRPr lang="ru-RU" sz="38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200" dirty="0">
                <a:latin typeface=""/>
              </a:rPr>
              <a:t>:</a:t>
            </a:r>
            <a:endParaRPr lang="en-US" sz="3200" dirty="0">
              <a:latin typeface="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анализ состояний исследований в области энергосбережения, анализ существующих подходов к снижению потреблений энергоресурсов, анализ методических рекомендация и нормативно правовых актов Минэнерго России;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разработка общей структуры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разработка программной архитектуры системы, включающую архитектуру клиентской и серверной частей, разработка структуры БД;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реализация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400" dirty="0">
                <a:solidFill>
                  <a:srgbClr val="002060"/>
                </a:solidFill>
                <a:latin typeface=""/>
              </a:rPr>
              <a:t>апробация и тестирование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z="4000"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48380F-DCD7-DE43-B1F9-75A2EF16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Цели и задачи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43" y="2153629"/>
            <a:ext cx="17182513" cy="75603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B4990C5F-2AD2-6D4C-91ED-13B2E0F24AD7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сценарий работы в системе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pic>
        <p:nvPicPr>
          <p:cNvPr id="4" name="Рисунок 3" descr="Изображение выглядит как текст, счетч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0F8B2F-51A2-7A4A-9E0B-A1EB7022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62100"/>
            <a:ext cx="14001438" cy="8991600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423030CC-95E8-A54D-9F04-9D132BDD722A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Общая структура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23FE44-8E42-214E-AF6C-2035BDDB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91100"/>
            <a:ext cx="1905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13372" y="3429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 dirty="0"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84054E1B-A5E4-FE49-BEB2-C85BAAFBB0AC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7FEF0-9837-8440-90B2-2114828F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62100"/>
            <a:ext cx="17066341" cy="89082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66681"/>
            <a:ext cx="13258799" cy="9209928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9E52EDB-4969-BF48-ABED-3228B10E11E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Структура Базы Данных</a:t>
            </a:r>
            <a:endParaRPr lang="ru-RU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687800" y="8106141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78877"/>
              </p:ext>
            </p:extLst>
          </p:nvPr>
        </p:nvGraphicFramePr>
        <p:xfrm>
          <a:off x="9014833" y="7520940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1562100"/>
            <a:ext cx="7642719" cy="57320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3" y="800100"/>
            <a:ext cx="7990043" cy="9296400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9029977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9C3FA2-1441-BD4D-85BA-2C4FC4B1E068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en" sz="4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классификатор для 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</a:t>
            </a:r>
          </a:p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данных об организации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792A993-3509-1F47-B678-98F083FEE8FA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  <a:endParaRPr lang="ru-RU" sz="4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DF2912-DE9F-C948-B910-9B75BE79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552700"/>
            <a:ext cx="5435600" cy="407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76200" y="1104900"/>
            <a:ext cx="13182600" cy="8385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20103</TotalTime>
  <Words>418</Words>
  <Application>Microsoft Macintosh PowerPoint</Application>
  <PresentationFormat>Произвольный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Sans Unicode</vt:lpstr>
      <vt:lpstr>Symbol</vt:lpstr>
      <vt:lpstr>Тема Office</vt:lpstr>
      <vt:lpstr>Презентация PowerPoint</vt:lpstr>
      <vt:lpstr>Системы энергоснабжения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51</cp:revision>
  <dcterms:created xsi:type="dcterms:W3CDTF">2022-04-22T10:27:17Z</dcterms:created>
  <dcterms:modified xsi:type="dcterms:W3CDTF">2022-06-03T09:28:56Z</dcterms:modified>
</cp:coreProperties>
</file>